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6" r:id="rId2"/>
    <p:sldId id="259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/>
    <p:restoredTop sz="94630"/>
  </p:normalViewPr>
  <p:slideViewPr>
    <p:cSldViewPr snapToGrid="0" snapToObjects="1">
      <p:cViewPr>
        <p:scale>
          <a:sx n="150" d="100"/>
          <a:sy n="150" d="100"/>
        </p:scale>
        <p:origin x="240" y="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3703C-E431-474A-BFFE-3241DC55DE14}" type="datetimeFigureOut">
              <a:rPr lang="en-US" smtClean="0"/>
              <a:t>3/25/17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02CDA-FBAC-E242-9D37-3DFE6E4AD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72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Integrating Sustainability </a:t>
            </a:r>
            <a:r>
              <a:rPr lang="en-US" sz="4800" dirty="0" smtClean="0"/>
              <a:t>in A </a:t>
            </a:r>
            <a:r>
              <a:rPr lang="en-US" sz="4800" dirty="0"/>
              <a:t>World Facing Natural Disasters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Earth, planetary, and space sciences 13 “Natural Disasters”</a:t>
            </a:r>
          </a:p>
          <a:p>
            <a:r>
              <a:rPr lang="en-US" dirty="0" smtClean="0"/>
              <a:t>William I. Newman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17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Natural Disaster EPS SCI 013 Topics: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Topics unchanged, but survivability focus added</a:t>
            </a:r>
            <a:endParaRPr lang="en-US" sz="27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Earth &amp; space related</a:t>
            </a:r>
          </a:p>
          <a:p>
            <a:pPr lvl="1"/>
            <a:r>
              <a:rPr lang="en-US" dirty="0" smtClean="0"/>
              <a:t>Earthquakes</a:t>
            </a:r>
          </a:p>
          <a:p>
            <a:pPr lvl="1"/>
            <a:r>
              <a:rPr lang="en-US" dirty="0" smtClean="0"/>
              <a:t>Volcanoes</a:t>
            </a:r>
          </a:p>
          <a:p>
            <a:pPr lvl="1"/>
            <a:r>
              <a:rPr lang="en-US" dirty="0" smtClean="0"/>
              <a:t>Tsunami</a:t>
            </a:r>
          </a:p>
          <a:p>
            <a:pPr lvl="1"/>
            <a:r>
              <a:rPr lang="en-US" dirty="0" smtClean="0"/>
              <a:t>* Mass wasting (avalanches)</a:t>
            </a:r>
          </a:p>
          <a:p>
            <a:pPr lvl="1"/>
            <a:r>
              <a:rPr lang="en-US" dirty="0" smtClean="0"/>
              <a:t>* Soil subsidence (sinkholes) and soil erosion/desertification</a:t>
            </a:r>
          </a:p>
          <a:p>
            <a:pPr lvl="1"/>
            <a:r>
              <a:rPr lang="en-US" dirty="0" smtClean="0"/>
              <a:t>+ Space weather (solar activity; deniers’ favorite alternative fact)</a:t>
            </a:r>
          </a:p>
          <a:p>
            <a:pPr lvl="1"/>
            <a:r>
              <a:rPr lang="en-US" dirty="0" smtClean="0"/>
              <a:t>Impact events (meteorites; asteroids &amp; comets)</a:t>
            </a:r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Climate change related</a:t>
            </a:r>
          </a:p>
          <a:p>
            <a:pPr lvl="1"/>
            <a:r>
              <a:rPr lang="en-US" dirty="0" smtClean="0"/>
              <a:t>Severe weather</a:t>
            </a:r>
          </a:p>
          <a:p>
            <a:pPr lvl="1"/>
            <a:r>
              <a:rPr lang="en-US" dirty="0" smtClean="0"/>
              <a:t>Hurricanes</a:t>
            </a:r>
          </a:p>
          <a:p>
            <a:pPr lvl="1"/>
            <a:r>
              <a:rPr lang="en-US" dirty="0" smtClean="0"/>
              <a:t>Tornadoes</a:t>
            </a:r>
          </a:p>
          <a:p>
            <a:pPr lvl="1"/>
            <a:r>
              <a:rPr lang="en-US" dirty="0" smtClean="0"/>
              <a:t>Flooding</a:t>
            </a:r>
          </a:p>
          <a:p>
            <a:pPr lvl="1"/>
            <a:r>
              <a:rPr lang="en-US" dirty="0" smtClean="0"/>
              <a:t>Coastal erosion</a:t>
            </a:r>
          </a:p>
          <a:p>
            <a:pPr lvl="1"/>
            <a:r>
              <a:rPr lang="en-US" dirty="0" smtClean="0"/>
              <a:t>Sea level rise (</a:t>
            </a:r>
            <a:r>
              <a:rPr lang="en-US" dirty="0" err="1" smtClean="0"/>
              <a:t>eustatic</a:t>
            </a:r>
            <a:r>
              <a:rPr lang="en-US" dirty="0" smtClean="0"/>
              <a:t> and continental ice mass melting/injection into oceans)</a:t>
            </a:r>
          </a:p>
          <a:p>
            <a:pPr lvl="1"/>
            <a:r>
              <a:rPr lang="en-US" dirty="0" smtClean="0"/>
              <a:t>Wildfires (plus erosion, soil depletion)</a:t>
            </a:r>
          </a:p>
          <a:p>
            <a:pPr lvl="1"/>
            <a:r>
              <a:rPr lang="en-US" dirty="0" smtClean="0"/>
              <a:t>Pandemics (climate-driven pathogen movement) and species extinctions</a:t>
            </a:r>
          </a:p>
          <a:p>
            <a:pPr lvl="1"/>
            <a:r>
              <a:rPr lang="en-US" dirty="0" smtClean="0"/>
              <a:t>Global climate change (big picture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Overpopulation, famine, and drought</a:t>
            </a:r>
          </a:p>
          <a:p>
            <a:pPr lvl="1"/>
            <a:r>
              <a:rPr lang="en-US" dirty="0" smtClean="0"/>
              <a:t>Energy options and sequestration in a carbon-negative world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00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Sustainability is much more than the 3 R’s: </a:t>
            </a:r>
            <a:br>
              <a:rPr lang="en-US" dirty="0" smtClean="0"/>
            </a:br>
            <a:r>
              <a:rPr lang="en-US" dirty="0" smtClean="0"/>
              <a:t>Reduce, Reuse, Recycle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EPS SCI 13 also satisfies the diversity requirement inasmuch as survivability—past, present, and future—and central; a different kind of “sustainability” is central</a:t>
            </a:r>
          </a:p>
          <a:p>
            <a:r>
              <a:rPr lang="en-US" dirty="0" smtClean="0"/>
              <a:t>The “usual” sustainability issues relating to homes related to building materials; but there is much more relating to exposure to natural </a:t>
            </a:r>
            <a:r>
              <a:rPr lang="en-US" dirty="0" smtClean="0"/>
              <a:t>hazards; this transcends “resilience”</a:t>
            </a:r>
            <a:endParaRPr lang="en-US" dirty="0" smtClean="0"/>
          </a:p>
          <a:p>
            <a:r>
              <a:rPr lang="en-US" dirty="0" smtClean="0"/>
              <a:t>Homes should not be situated in areas where they are prone to </a:t>
            </a:r>
          </a:p>
          <a:p>
            <a:pPr lvl="1"/>
            <a:r>
              <a:rPr lang="en-US" dirty="0" smtClean="0"/>
              <a:t>Earthquakes, volcanoes, and tsunamis;</a:t>
            </a:r>
          </a:p>
          <a:p>
            <a:pPr lvl="1"/>
            <a:r>
              <a:rPr lang="en-US" dirty="0" smtClean="0"/>
              <a:t>Mass wasting (landslides), forest fires (land management), flooding, coastal erosion, sinkholes; 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nergy conservation, insulation, and energy generation issues; </a:t>
            </a:r>
          </a:p>
        </p:txBody>
      </p:sp>
    </p:spTree>
    <p:extLst>
      <p:ext uri="{BB962C8B-B14F-4D97-AF65-F5344CB8AC3E}">
        <p14:creationId xmlns:p14="http://schemas.microsoft.com/office/powerpoint/2010/main" val="17234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Sustainability is much more than the 3 R’s: </a:t>
            </a:r>
            <a:br>
              <a:rPr lang="en-US" dirty="0"/>
            </a:br>
            <a:r>
              <a:rPr lang="en-US" dirty="0"/>
              <a:t>Reduce, Reuse, </a:t>
            </a:r>
            <a:r>
              <a:rPr lang="en-US" dirty="0" smtClean="0"/>
              <a:t>Recycle (</a:t>
            </a:r>
            <a:r>
              <a:rPr lang="en-US" i="1" dirty="0" smtClean="0"/>
              <a:t>cont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Energy </a:t>
            </a:r>
            <a:r>
              <a:rPr lang="en-US" dirty="0" smtClean="0"/>
              <a:t>sourcing and carbon sequestration: </a:t>
            </a:r>
            <a:r>
              <a:rPr lang="en-US" dirty="0" smtClean="0"/>
              <a:t>renewables where possible; avoid coal at all cost (over </a:t>
            </a:r>
            <a:r>
              <a:rPr lang="en-US" b="1" dirty="0" smtClean="0"/>
              <a:t>hydro</a:t>
            </a:r>
            <a:r>
              <a:rPr lang="en-US" dirty="0" smtClean="0"/>
              <a:t>carbons, </a:t>
            </a:r>
            <a:r>
              <a:rPr lang="en-US" dirty="0" err="1" smtClean="0"/>
              <a:t>inc.</a:t>
            </a:r>
            <a:r>
              <a:rPr lang="en-US" dirty="0" smtClean="0"/>
              <a:t> fracking); safe nuclear power (heavy-water moderated fission; fusion); MacKay’s </a:t>
            </a:r>
            <a:r>
              <a:rPr lang="en-US" i="1" dirty="0" smtClean="0"/>
              <a:t>Sustainability without the Hot Air </a:t>
            </a:r>
            <a:r>
              <a:rPr lang="en-US" dirty="0" smtClean="0"/>
              <a:t>(physics and engineering based comprehensive study) </a:t>
            </a:r>
          </a:p>
          <a:p>
            <a:r>
              <a:rPr lang="en-US" dirty="0" smtClean="0"/>
              <a:t>Transportation modality</a:t>
            </a:r>
          </a:p>
          <a:p>
            <a:pPr lvl="1"/>
            <a:r>
              <a:rPr lang="en-US" dirty="0" smtClean="0"/>
              <a:t>Environmental cost of automobiles must be included in assessment; hydrogen fuel; electric vehicles with renewable energy sources (self-defeating in some regions of country)</a:t>
            </a:r>
          </a:p>
          <a:p>
            <a:pPr lvl="1"/>
            <a:r>
              <a:rPr lang="en-US" dirty="0" smtClean="0"/>
              <a:t>Public transport (and restructured communities—tie in with housing); bicycles and walking</a:t>
            </a:r>
          </a:p>
          <a:p>
            <a:r>
              <a:rPr lang="en-US" dirty="0" err="1" smtClean="0"/>
              <a:t>Suvivability</a:t>
            </a:r>
            <a:r>
              <a:rPr lang="en-US" dirty="0" smtClean="0"/>
              <a:t> in context of natural disasters must </a:t>
            </a:r>
            <a:r>
              <a:rPr lang="en-US" dirty="0" smtClean="0"/>
              <a:t>extend sustainability and resilience </a:t>
            </a:r>
            <a:r>
              <a:rPr lang="en-US" dirty="0" smtClean="0"/>
              <a:t>leitmotif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593223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42</TotalTime>
  <Words>360</Words>
  <Application>Microsoft Macintosh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Gill Sans MT</vt:lpstr>
      <vt:lpstr>Arial</vt:lpstr>
      <vt:lpstr>Gallery</vt:lpstr>
      <vt:lpstr>Integrating Sustainability in A World Facing Natural Disasters</vt:lpstr>
      <vt:lpstr>Natural Disaster EPS SCI 013 Topics: Topics unchanged, but survivability focus added</vt:lpstr>
      <vt:lpstr>Sustainability is much more than the 3 R’s:  Reduce, Reuse, Recycle</vt:lpstr>
      <vt:lpstr>Sustainability is much more than the 3 R’s:  Reduce, Reuse, Recycle (cont.)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Integrating Sustainability in A World Facing Natural Disasters</dc:title>
  <dc:creator>William Newman</dc:creator>
  <cp:lastModifiedBy>William Newman</cp:lastModifiedBy>
  <cp:revision>7</cp:revision>
  <cp:lastPrinted>2017-03-26T02:25:44Z</cp:lastPrinted>
  <dcterms:created xsi:type="dcterms:W3CDTF">2017-02-13T18:24:20Z</dcterms:created>
  <dcterms:modified xsi:type="dcterms:W3CDTF">2017-03-26T02:25:52Z</dcterms:modified>
</cp:coreProperties>
</file>