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
  </p:notesMasterIdLst>
  <p:handoutMasterIdLst>
    <p:handoutMasterId r:id="rId5"/>
  </p:handoutMasterIdLst>
  <p:sldIdLst>
    <p:sldId id="260" r:id="rId2"/>
    <p:sldId id="261"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4F93"/>
    <a:srgbClr val="0C3B80"/>
    <a:srgbClr val="0C2A6D"/>
    <a:srgbClr val="333737"/>
    <a:srgbClr val="434747"/>
    <a:srgbClr val="555959"/>
    <a:srgbClr val="4237FF"/>
    <a:srgbClr val="0064A4"/>
    <a:srgbClr val="1535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7660" autoAdjust="0"/>
  </p:normalViewPr>
  <p:slideViewPr>
    <p:cSldViewPr snapToGrid="0" snapToObjects="1">
      <p:cViewPr>
        <p:scale>
          <a:sx n="70" d="100"/>
          <a:sy n="70" d="100"/>
        </p:scale>
        <p:origin x="-2128"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B5A3B7-17A2-924A-913E-3624CD424135}" type="datetime1">
              <a:rPr lang="en-US" smtClean="0"/>
              <a:t>12/2/16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E7DA58-A925-D84E-8B80-66AE0AD3CA38}" type="slidenum">
              <a:rPr lang="en-US" smtClean="0"/>
              <a:t>‹#›</a:t>
            </a:fld>
            <a:endParaRPr lang="en-US"/>
          </a:p>
        </p:txBody>
      </p:sp>
    </p:spTree>
    <p:extLst>
      <p:ext uri="{BB962C8B-B14F-4D97-AF65-F5344CB8AC3E}">
        <p14:creationId xmlns:p14="http://schemas.microsoft.com/office/powerpoint/2010/main" val="2944334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E4EFA-584C-8B41-BAE7-34635E62B17B}" type="datetime1">
              <a:rPr lang="en-US" smtClean="0"/>
              <a:t>12/2/16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2258F1-7A46-944D-A49B-F9115F555AC1}" type="slidenum">
              <a:rPr lang="en-US" smtClean="0"/>
              <a:t>‹#›</a:t>
            </a:fld>
            <a:endParaRPr lang="en-US"/>
          </a:p>
        </p:txBody>
      </p:sp>
    </p:spTree>
    <p:extLst>
      <p:ext uri="{BB962C8B-B14F-4D97-AF65-F5344CB8AC3E}">
        <p14:creationId xmlns:p14="http://schemas.microsoft.com/office/powerpoint/2010/main" val="38725315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solidFill>
                  <a:srgbClr val="FFFF00"/>
                </a:solidFill>
              </a:rPr>
              <a:t>This is a 2-minute presentation I had prepared for the Sustainability Initiative networking event on November 4, 2016, to the group from UCI with whom I had attended the Teaching Climate Change Workshop in April 2016. </a:t>
            </a:r>
          </a:p>
          <a:p>
            <a:endParaRPr lang="en-US" baseline="0" dirty="0" smtClean="0"/>
          </a:p>
          <a:p>
            <a:r>
              <a:rPr lang="en-US" b="1" baseline="0" dirty="0" smtClean="0"/>
              <a:t>Slide 1: </a:t>
            </a:r>
          </a:p>
          <a:p>
            <a:pPr marL="171450" indent="-171450">
              <a:buFont typeface="Arial" panose="020B0604020202020204" pitchFamily="34" charset="0"/>
              <a:buChar char="•"/>
            </a:pPr>
            <a:r>
              <a:rPr lang="en-US" baseline="0" dirty="0" smtClean="0"/>
              <a:t>In my Writing 39C classes (required of all UCI undergraduates), students write two research-based argumentative essays, one about a problem and the second advocating for solution(s) to the problem . </a:t>
            </a:r>
          </a:p>
          <a:p>
            <a:pPr marL="171450" indent="-171450">
              <a:buFont typeface="Arial" panose="020B0604020202020204" pitchFamily="34" charset="0"/>
              <a:buChar char="•"/>
            </a:pPr>
            <a:r>
              <a:rPr lang="en-US" baseline="0" dirty="0" smtClean="0"/>
              <a:t>Our theme was healthcare and medicine using as our theme text </a:t>
            </a:r>
            <a:r>
              <a:rPr lang="en-US" baseline="0" dirty="0" err="1" smtClean="0"/>
              <a:t>Atul</a:t>
            </a:r>
            <a:r>
              <a:rPr lang="en-US" baseline="0" dirty="0" smtClean="0"/>
              <a:t> </a:t>
            </a:r>
            <a:r>
              <a:rPr lang="en-US" baseline="0" dirty="0" err="1" smtClean="0"/>
              <a:t>Gawande’s</a:t>
            </a:r>
            <a:r>
              <a:rPr lang="en-US" baseline="0" dirty="0" smtClean="0"/>
              <a:t> </a:t>
            </a:r>
            <a:r>
              <a:rPr lang="en-US" u="sng" baseline="0" dirty="0" smtClean="0"/>
              <a:t>Better: A Surgeon’s Notes on Performance</a:t>
            </a:r>
            <a:r>
              <a:rPr lang="en-US" u="none" baseline="0" dirty="0" smtClean="0"/>
              <a:t>, so I wanted to model a way for them to find environmental based topics within this theme. </a:t>
            </a:r>
            <a:endParaRPr lang="en-US" baseline="0" dirty="0"/>
          </a:p>
          <a:p>
            <a:endParaRPr lang="en-US" dirty="0"/>
          </a:p>
        </p:txBody>
      </p:sp>
      <p:sp>
        <p:nvSpPr>
          <p:cNvPr id="4" name="Slide Number Placeholder 3"/>
          <p:cNvSpPr>
            <a:spLocks noGrp="1"/>
          </p:cNvSpPr>
          <p:nvPr>
            <p:ph type="sldNum" sz="quarter" idx="10"/>
          </p:nvPr>
        </p:nvSpPr>
        <p:spPr/>
        <p:txBody>
          <a:bodyPr/>
          <a:lstStyle/>
          <a:p>
            <a:fld id="{77729B32-A8E4-E843-A3A3-85B818FB9B9F}" type="slidenum">
              <a:rPr lang="en-US" smtClean="0"/>
              <a:t>1</a:t>
            </a:fld>
            <a:endParaRPr lang="en-US"/>
          </a:p>
        </p:txBody>
      </p:sp>
    </p:spTree>
    <p:extLst>
      <p:ext uri="{BB962C8B-B14F-4D97-AF65-F5344CB8AC3E}">
        <p14:creationId xmlns:p14="http://schemas.microsoft.com/office/powerpoint/2010/main" val="168056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2:</a:t>
            </a:r>
            <a:r>
              <a:rPr lang="en-US" baseline="0" dirty="0" smtClean="0"/>
              <a:t> </a:t>
            </a:r>
          </a:p>
          <a:p>
            <a:pPr marL="171450" indent="-171450">
              <a:buFont typeface="Arial" panose="020B0604020202020204" pitchFamily="34" charset="0"/>
              <a:buChar char="•"/>
            </a:pPr>
            <a:r>
              <a:rPr lang="en-US" baseline="0" dirty="0" smtClean="0"/>
              <a:t>I modeled how to brainstorm topics related to environmental sustainability while staying within our theme of healthcare, using available research, first from Google and then moving into academic articles using our library’s article databases. </a:t>
            </a:r>
          </a:p>
          <a:p>
            <a:pPr marL="171450" indent="-171450">
              <a:buFont typeface="Arial" panose="020B0604020202020204" pitchFamily="34" charset="0"/>
              <a:buChar char="•"/>
            </a:pPr>
            <a:r>
              <a:rPr lang="en-US" baseline="0" dirty="0" smtClean="0"/>
              <a:t>Starting with Google News searches, as they would, I began generally with “environment and healthcare” and, based on results, soon narrowed the topic to “biohazard waste” and then soon started seeing numerous articles about “needle disposal” affecting the environment and within that to drug users and specifically homeless drug users who had no place to dispose of their needles, hence contributing to the negative environmental impact. </a:t>
            </a:r>
          </a:p>
          <a:p>
            <a:pPr marL="171450" indent="-171450">
              <a:buFont typeface="Arial" panose="020B0604020202020204" pitchFamily="34" charset="0"/>
              <a:buChar char="•"/>
            </a:pPr>
            <a:r>
              <a:rPr lang="en-US" baseline="0" dirty="0" smtClean="0"/>
              <a:t>A couple of students picked up the environment focus mantle and wrote papers on such issues as the health effects of air pollution in Chinese cities and the health effects of plastic waste accumulation in oceans.</a:t>
            </a:r>
          </a:p>
          <a:p>
            <a:pPr marL="171450" indent="-171450">
              <a:buFont typeface="Arial" panose="020B0604020202020204" pitchFamily="34" charset="0"/>
              <a:buChar char="•"/>
            </a:pPr>
            <a:r>
              <a:rPr lang="en-US" baseline="0" dirty="0" smtClean="0"/>
              <a:t>I’ll be formalizing this process and offering specific topics and research when I teach this course again in Winter quarter 2017.</a:t>
            </a:r>
          </a:p>
          <a:p>
            <a:endParaRPr lang="en-US" dirty="0"/>
          </a:p>
        </p:txBody>
      </p:sp>
      <p:sp>
        <p:nvSpPr>
          <p:cNvPr id="4" name="Slide Number Placeholder 3"/>
          <p:cNvSpPr>
            <a:spLocks noGrp="1"/>
          </p:cNvSpPr>
          <p:nvPr>
            <p:ph type="sldNum" sz="quarter" idx="10"/>
          </p:nvPr>
        </p:nvSpPr>
        <p:spPr/>
        <p:txBody>
          <a:bodyPr/>
          <a:lstStyle/>
          <a:p>
            <a:fld id="{332258F1-7A46-944D-A49B-F9115F555AC1}" type="slidenum">
              <a:rPr lang="en-US" smtClean="0"/>
              <a:t>2</a:t>
            </a:fld>
            <a:endParaRPr lang="en-US"/>
          </a:p>
        </p:txBody>
      </p:sp>
    </p:spTree>
    <p:extLst>
      <p:ext uri="{BB962C8B-B14F-4D97-AF65-F5344CB8AC3E}">
        <p14:creationId xmlns:p14="http://schemas.microsoft.com/office/powerpoint/2010/main" val="33610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8F1C66-37F3-5D43-AEDC-E6800736CABC}" type="datetime1">
              <a:rPr lang="en-US" smtClean="0"/>
              <a:t>12/2/16</a:t>
            </a:fld>
            <a:endParaRPr lang="en-US"/>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117193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38273-B831-AB4B-B8EC-9F90AA021D66}" type="datetime1">
              <a:rPr lang="en-US" smtClean="0"/>
              <a:t>12/2/16</a:t>
            </a:fld>
            <a:endParaRPr lang="en-US"/>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157015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8774"/>
            <a:ext cx="2057400" cy="5077389"/>
          </a:xfrm>
        </p:spPr>
        <p:txBody>
          <a:bodyPr vert="eaVert"/>
          <a:lstStyle>
            <a:lvl1pPr>
              <a:defRPr>
                <a:solidFill>
                  <a:srgbClr val="094F9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138903"/>
            <a:ext cx="6019800" cy="4987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1286E-C946-0D47-A5BA-33F2BE60C861}" type="datetime1">
              <a:rPr lang="en-US" smtClean="0"/>
              <a:t>12/2/16</a:t>
            </a:fld>
            <a:endParaRPr lang="en-US"/>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138577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168C10-3994-224D-9876-D86D6B94CFBB}" type="datetime1">
              <a:rPr lang="en-US" smtClean="0"/>
              <a:t>12/2/16</a:t>
            </a:fld>
            <a:endParaRPr lang="en-US"/>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254556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767D2D-89B0-4043-A433-8DE5BBB87297}" type="datetime1">
              <a:rPr lang="en-US" smtClean="0"/>
              <a:t>12/2/16</a:t>
            </a:fld>
            <a:endParaRPr lang="en-US"/>
          </a:p>
        </p:txBody>
      </p:sp>
      <p:sp>
        <p:nvSpPr>
          <p:cNvPr id="5" name="Footer Placeholder 4"/>
          <p:cNvSpPr>
            <a:spLocks noGrp="1"/>
          </p:cNvSpPr>
          <p:nvPr>
            <p:ph type="ftr" sz="quarter" idx="11"/>
          </p:nvPr>
        </p:nvSpPr>
        <p:spPr/>
        <p:txBody>
          <a:bodyPr/>
          <a:lstStyle/>
          <a:p>
            <a:r>
              <a:rPr lang="en-US"/>
              <a:t>Presentation Name</a:t>
            </a:r>
          </a:p>
        </p:txBody>
      </p:sp>
      <p:sp>
        <p:nvSpPr>
          <p:cNvPr id="6" name="Slide Number Placeholder 5"/>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117623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146710"/>
            <a:ext cx="4114800" cy="39794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6710"/>
            <a:ext cx="4038600" cy="39794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B8B218-9882-084B-BF4F-73CD659234A6}" type="datetime1">
              <a:rPr lang="en-US" smtClean="0"/>
              <a:t>12/2/16</a:t>
            </a:fld>
            <a:endParaRPr lang="en-US"/>
          </a:p>
        </p:txBody>
      </p:sp>
      <p:sp>
        <p:nvSpPr>
          <p:cNvPr id="6" name="Footer Placeholder 5"/>
          <p:cNvSpPr>
            <a:spLocks noGrp="1"/>
          </p:cNvSpPr>
          <p:nvPr>
            <p:ph type="ftr" sz="quarter" idx="11"/>
          </p:nvPr>
        </p:nvSpPr>
        <p:spPr/>
        <p:txBody>
          <a:bodyPr/>
          <a:lstStyle/>
          <a:p>
            <a:r>
              <a:rPr lang="en-US"/>
              <a:t>Presentation Name</a:t>
            </a:r>
          </a:p>
        </p:txBody>
      </p:sp>
      <p:sp>
        <p:nvSpPr>
          <p:cNvPr id="7" name="Slide Number Placeholder 6"/>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386792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74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18581"/>
            <a:ext cx="4040188" cy="3307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16601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818581"/>
            <a:ext cx="4041775" cy="3307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D7A36B-21B2-9A40-9F94-D7B04483F879}" type="datetime1">
              <a:rPr lang="en-US" smtClean="0"/>
              <a:t>12/2/16</a:t>
            </a:fld>
            <a:endParaRPr lang="en-US"/>
          </a:p>
        </p:txBody>
      </p:sp>
      <p:sp>
        <p:nvSpPr>
          <p:cNvPr id="8" name="Footer Placeholder 7"/>
          <p:cNvSpPr>
            <a:spLocks noGrp="1"/>
          </p:cNvSpPr>
          <p:nvPr>
            <p:ph type="ftr" sz="quarter" idx="11"/>
          </p:nvPr>
        </p:nvSpPr>
        <p:spPr/>
        <p:txBody>
          <a:bodyPr/>
          <a:lstStyle/>
          <a:p>
            <a:r>
              <a:rPr lang="en-US"/>
              <a:t>Presentation Name</a:t>
            </a:r>
          </a:p>
        </p:txBody>
      </p:sp>
      <p:sp>
        <p:nvSpPr>
          <p:cNvPr id="9" name="Slide Number Placeholder 8"/>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303020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7BD179-8753-C741-B2CD-8ACDA456F864}" type="datetime1">
              <a:rPr lang="en-US" smtClean="0"/>
              <a:t>12/2/16</a:t>
            </a:fld>
            <a:endParaRPr lang="en-US"/>
          </a:p>
        </p:txBody>
      </p:sp>
      <p:sp>
        <p:nvSpPr>
          <p:cNvPr id="4" name="Footer Placeholder 3"/>
          <p:cNvSpPr>
            <a:spLocks noGrp="1"/>
          </p:cNvSpPr>
          <p:nvPr>
            <p:ph type="ftr" sz="quarter" idx="11"/>
          </p:nvPr>
        </p:nvSpPr>
        <p:spPr/>
        <p:txBody>
          <a:bodyPr/>
          <a:lstStyle/>
          <a:p>
            <a:r>
              <a:rPr lang="en-US"/>
              <a:t>Presentation Name</a:t>
            </a:r>
          </a:p>
        </p:txBody>
      </p:sp>
      <p:sp>
        <p:nvSpPr>
          <p:cNvPr id="5" name="Slide Number Placeholder 4"/>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55671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59F51-7DBA-3449-8FFF-8BAC2020DD8B}" type="datetime1">
              <a:rPr lang="en-US" smtClean="0"/>
              <a:t>12/2/16</a:t>
            </a:fld>
            <a:endParaRPr lang="en-US"/>
          </a:p>
        </p:txBody>
      </p:sp>
      <p:sp>
        <p:nvSpPr>
          <p:cNvPr id="3" name="Footer Placeholder 2"/>
          <p:cNvSpPr>
            <a:spLocks noGrp="1"/>
          </p:cNvSpPr>
          <p:nvPr>
            <p:ph type="ftr" sz="quarter" idx="11"/>
          </p:nvPr>
        </p:nvSpPr>
        <p:spPr/>
        <p:txBody>
          <a:bodyPr/>
          <a:lstStyle/>
          <a:p>
            <a:r>
              <a:rPr lang="en-US"/>
              <a:t>Presentation Name</a:t>
            </a:r>
          </a:p>
        </p:txBody>
      </p:sp>
      <p:sp>
        <p:nvSpPr>
          <p:cNvPr id="4" name="Slide Number Placeholder 3"/>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203213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25549"/>
            <a:ext cx="3008313" cy="419101"/>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25549"/>
            <a:ext cx="5111750" cy="49006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50065"/>
            <a:ext cx="3008313" cy="417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D4BFC8-9A01-004A-B437-8BC3A0150FB0}" type="datetime1">
              <a:rPr lang="en-US" smtClean="0"/>
              <a:t>12/2/16</a:t>
            </a:fld>
            <a:endParaRPr lang="en-US"/>
          </a:p>
        </p:txBody>
      </p:sp>
      <p:sp>
        <p:nvSpPr>
          <p:cNvPr id="6" name="Footer Placeholder 5"/>
          <p:cNvSpPr>
            <a:spLocks noGrp="1"/>
          </p:cNvSpPr>
          <p:nvPr>
            <p:ph type="ftr" sz="quarter" idx="11"/>
          </p:nvPr>
        </p:nvSpPr>
        <p:spPr/>
        <p:txBody>
          <a:bodyPr/>
          <a:lstStyle/>
          <a:p>
            <a:r>
              <a:rPr lang="en-US"/>
              <a:t>Presentation Name</a:t>
            </a:r>
          </a:p>
        </p:txBody>
      </p:sp>
      <p:sp>
        <p:nvSpPr>
          <p:cNvPr id="7" name="Slide Number Placeholder 6"/>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381938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06129"/>
            <a:ext cx="5486400" cy="3621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AA1CEE-2BFA-3848-8A9D-54782BB69267}" type="datetime1">
              <a:rPr lang="en-US" smtClean="0"/>
              <a:t>12/2/16</a:t>
            </a:fld>
            <a:endParaRPr lang="en-US"/>
          </a:p>
        </p:txBody>
      </p:sp>
      <p:sp>
        <p:nvSpPr>
          <p:cNvPr id="6" name="Footer Placeholder 5"/>
          <p:cNvSpPr>
            <a:spLocks noGrp="1"/>
          </p:cNvSpPr>
          <p:nvPr>
            <p:ph type="ftr" sz="quarter" idx="11"/>
          </p:nvPr>
        </p:nvSpPr>
        <p:spPr/>
        <p:txBody>
          <a:bodyPr/>
          <a:lstStyle/>
          <a:p>
            <a:r>
              <a:rPr lang="en-US"/>
              <a:t>Presentation Name</a:t>
            </a:r>
          </a:p>
        </p:txBody>
      </p:sp>
      <p:sp>
        <p:nvSpPr>
          <p:cNvPr id="7" name="Slide Number Placeholder 6"/>
          <p:cNvSpPr>
            <a:spLocks noGrp="1"/>
          </p:cNvSpPr>
          <p:nvPr>
            <p:ph type="sldNum" sz="quarter" idx="12"/>
          </p:nvPr>
        </p:nvSpPr>
        <p:spPr/>
        <p:txBody>
          <a:bodyPr/>
          <a:lstStyle/>
          <a:p>
            <a:fld id="{0E806263-86C0-1C41-A2C6-E3B4E633ECBC}" type="slidenum">
              <a:rPr lang="en-US" smtClean="0"/>
              <a:t>‹#›</a:t>
            </a:fld>
            <a:endParaRPr lang="en-US"/>
          </a:p>
        </p:txBody>
      </p:sp>
    </p:spTree>
    <p:extLst>
      <p:ext uri="{BB962C8B-B14F-4D97-AF65-F5344CB8AC3E}">
        <p14:creationId xmlns:p14="http://schemas.microsoft.com/office/powerpoint/2010/main" val="9621266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0371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6710"/>
            <a:ext cx="8229600" cy="397945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323" y="6522524"/>
            <a:ext cx="2133600" cy="365125"/>
          </a:xfrm>
          <a:prstGeom prst="rect">
            <a:avLst/>
          </a:prstGeom>
        </p:spPr>
        <p:txBody>
          <a:bodyPr vert="horz" lIns="91440" tIns="45720" rIns="91440" bIns="45720" rtlCol="0" anchor="ctr"/>
          <a:lstStyle>
            <a:lvl1pPr algn="l">
              <a:defRPr sz="1200">
                <a:solidFill>
                  <a:srgbClr val="FFFFFF"/>
                </a:solidFill>
              </a:defRPr>
            </a:lvl1pPr>
          </a:lstStyle>
          <a:p>
            <a:fld id="{81AA0177-4D59-C24B-8EDA-E255BC8E66CB}" type="datetime1">
              <a:rPr lang="en-US" smtClean="0"/>
              <a:t>12/2/16</a:t>
            </a:fld>
            <a:endParaRPr lang="en-US" dirty="0"/>
          </a:p>
        </p:txBody>
      </p:sp>
      <p:sp>
        <p:nvSpPr>
          <p:cNvPr id="5" name="Footer Placeholder 4"/>
          <p:cNvSpPr>
            <a:spLocks noGrp="1"/>
          </p:cNvSpPr>
          <p:nvPr>
            <p:ph type="ftr" sz="quarter" idx="3"/>
          </p:nvPr>
        </p:nvSpPr>
        <p:spPr>
          <a:xfrm>
            <a:off x="3124200" y="6507419"/>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Presentation Name</a:t>
            </a:r>
          </a:p>
        </p:txBody>
      </p:sp>
      <p:sp>
        <p:nvSpPr>
          <p:cNvPr id="6" name="Slide Number Placeholder 5"/>
          <p:cNvSpPr>
            <a:spLocks noGrp="1"/>
          </p:cNvSpPr>
          <p:nvPr>
            <p:ph type="sldNum" sz="quarter" idx="4"/>
          </p:nvPr>
        </p:nvSpPr>
        <p:spPr>
          <a:xfrm>
            <a:off x="6987461" y="6496098"/>
            <a:ext cx="2133600" cy="365125"/>
          </a:xfrm>
          <a:prstGeom prst="rect">
            <a:avLst/>
          </a:prstGeom>
        </p:spPr>
        <p:txBody>
          <a:bodyPr vert="horz" lIns="91440" tIns="45720" rIns="91440" bIns="45720" rtlCol="0" anchor="ctr"/>
          <a:lstStyle>
            <a:lvl1pPr algn="r">
              <a:defRPr sz="1200">
                <a:solidFill>
                  <a:schemeClr val="bg1"/>
                </a:solidFill>
              </a:defRPr>
            </a:lvl1pPr>
          </a:lstStyle>
          <a:p>
            <a:fld id="{0E806263-86C0-1C41-A2C6-E3B4E633ECBC}" type="slidenum">
              <a:rPr lang="en-US" smtClean="0"/>
              <a:pPr/>
              <a:t>‹#›</a:t>
            </a:fld>
            <a:endParaRPr lang="en-US" dirty="0"/>
          </a:p>
        </p:txBody>
      </p:sp>
    </p:spTree>
    <p:extLst>
      <p:ext uri="{BB962C8B-B14F-4D97-AF65-F5344CB8AC3E}">
        <p14:creationId xmlns:p14="http://schemas.microsoft.com/office/powerpoint/2010/main" val="3085544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600" b="1" i="0" kern="1200">
          <a:solidFill>
            <a:srgbClr val="094F9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3373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3373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73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73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9" y="1025362"/>
            <a:ext cx="9234504" cy="973864"/>
          </a:xfrm>
        </p:spPr>
        <p:txBody>
          <a:bodyPr>
            <a:normAutofit fontScale="90000"/>
          </a:bodyPr>
          <a:lstStyle/>
          <a:p>
            <a:r>
              <a:rPr lang="en-US" sz="4000" dirty="0" smtClean="0"/>
              <a:t>Writing 39C: Argument and Research</a:t>
            </a:r>
            <a:br>
              <a:rPr lang="en-US" sz="4000" dirty="0" smtClean="0"/>
            </a:br>
            <a:r>
              <a:rPr lang="en-US" sz="2600" dirty="0" smtClean="0">
                <a:solidFill>
                  <a:srgbClr val="558ED5"/>
                </a:solidFill>
              </a:rPr>
              <a:t>Theme: Healthcare and Medicine</a:t>
            </a:r>
            <a:r>
              <a:rPr lang="en-US" sz="2800" b="1" dirty="0" smtClean="0"/>
              <a:t/>
            </a:r>
            <a:br>
              <a:rPr lang="en-US" sz="2800" b="1" dirty="0" smtClean="0"/>
            </a:br>
            <a:r>
              <a:rPr lang="en-US" sz="2000" i="1" dirty="0" smtClean="0">
                <a:solidFill>
                  <a:srgbClr val="555959"/>
                </a:solidFill>
                <a:latin typeface="Arial"/>
                <a:cs typeface="Arial"/>
              </a:rPr>
              <a:t>Fall 2016 and Winter 2017</a:t>
            </a:r>
            <a:endParaRPr lang="en-US" sz="2000" i="1" dirty="0">
              <a:solidFill>
                <a:srgbClr val="555959"/>
              </a:solidFill>
              <a:latin typeface="Arial"/>
              <a:cs typeface="Arial"/>
            </a:endParaRPr>
          </a:p>
        </p:txBody>
      </p:sp>
      <p:sp>
        <p:nvSpPr>
          <p:cNvPr id="6" name="Content Placeholder 2"/>
          <p:cNvSpPr>
            <a:spLocks noGrp="1"/>
          </p:cNvSpPr>
          <p:nvPr>
            <p:ph idx="1"/>
          </p:nvPr>
        </p:nvSpPr>
        <p:spPr>
          <a:xfrm>
            <a:off x="400022" y="2360768"/>
            <a:ext cx="5115407" cy="3586578"/>
          </a:xfrm>
        </p:spPr>
        <p:txBody>
          <a:bodyPr>
            <a:normAutofit fontScale="92500" lnSpcReduction="20000"/>
          </a:bodyPr>
          <a:lstStyle/>
          <a:p>
            <a:pPr marL="0" indent="0">
              <a:buNone/>
            </a:pPr>
            <a:r>
              <a:rPr lang="en-US" sz="1800" dirty="0" smtClean="0">
                <a:solidFill>
                  <a:srgbClr val="555959"/>
                </a:solidFill>
                <a:latin typeface="Arial"/>
                <a:cs typeface="Arial"/>
              </a:rPr>
              <a:t>Enrollments: 57 (Fall 2016) and 46 (Winter 2017)</a:t>
            </a:r>
          </a:p>
          <a:p>
            <a:pPr marL="0" indent="0">
              <a:buNone/>
            </a:pPr>
            <a:endParaRPr lang="en-US" sz="1800" dirty="0">
              <a:solidFill>
                <a:srgbClr val="555959"/>
              </a:solidFill>
              <a:latin typeface="Arial"/>
              <a:cs typeface="Arial"/>
            </a:endParaRPr>
          </a:p>
          <a:p>
            <a:pPr marL="0" indent="0">
              <a:buNone/>
            </a:pPr>
            <a:r>
              <a:rPr lang="en-US" sz="1800" dirty="0" smtClean="0">
                <a:solidFill>
                  <a:srgbClr val="555959"/>
                </a:solidFill>
                <a:latin typeface="Arial"/>
                <a:cs typeface="Arial"/>
              </a:rPr>
              <a:t>Integration Of Climate/Sustainability Content:</a:t>
            </a:r>
          </a:p>
          <a:p>
            <a:pPr marL="0" indent="0">
              <a:buNone/>
            </a:pPr>
            <a:endParaRPr lang="en-US" sz="1800" dirty="0">
              <a:solidFill>
                <a:srgbClr val="555959"/>
              </a:solidFill>
              <a:latin typeface="Arial"/>
              <a:cs typeface="Arial"/>
            </a:endParaRPr>
          </a:p>
          <a:p>
            <a:pPr>
              <a:buFont typeface="+mj-lt"/>
              <a:buAutoNum type="arabicPeriod"/>
            </a:pPr>
            <a:r>
              <a:rPr lang="en-US" sz="1800" dirty="0" smtClean="0">
                <a:solidFill>
                  <a:srgbClr val="555959"/>
                </a:solidFill>
                <a:cs typeface="Arial"/>
              </a:rPr>
              <a:t>Students </a:t>
            </a:r>
            <a:r>
              <a:rPr lang="en-US" sz="1800" dirty="0">
                <a:solidFill>
                  <a:srgbClr val="555959"/>
                </a:solidFill>
                <a:cs typeface="Arial"/>
              </a:rPr>
              <a:t>brainstorm and research </a:t>
            </a:r>
            <a:r>
              <a:rPr lang="en-US" sz="1800" dirty="0" smtClean="0">
                <a:solidFill>
                  <a:srgbClr val="555959"/>
                </a:solidFill>
                <a:cs typeface="Arial"/>
              </a:rPr>
              <a:t>problems within </a:t>
            </a:r>
            <a:r>
              <a:rPr lang="en-US" sz="1800" dirty="0">
                <a:solidFill>
                  <a:srgbClr val="555959"/>
                </a:solidFill>
                <a:cs typeface="Arial"/>
              </a:rPr>
              <a:t>our theme for a quarter-long </a:t>
            </a:r>
            <a:r>
              <a:rPr lang="en-US" sz="1800" dirty="0" smtClean="0">
                <a:solidFill>
                  <a:srgbClr val="555959"/>
                </a:solidFill>
                <a:cs typeface="Arial"/>
              </a:rPr>
              <a:t>project:</a:t>
            </a:r>
            <a:endParaRPr lang="en-US" sz="1800" dirty="0">
              <a:solidFill>
                <a:srgbClr val="555959"/>
              </a:solidFill>
              <a:cs typeface="Arial"/>
            </a:endParaRPr>
          </a:p>
          <a:p>
            <a:pPr marL="0" indent="0">
              <a:buNone/>
            </a:pPr>
            <a:endParaRPr lang="en-US" sz="1800" dirty="0">
              <a:solidFill>
                <a:srgbClr val="555959"/>
              </a:solidFill>
              <a:cs typeface="Arial"/>
            </a:endParaRPr>
          </a:p>
          <a:p>
            <a:pPr marL="457200" lvl="1" indent="0">
              <a:buNone/>
            </a:pPr>
            <a:r>
              <a:rPr lang="en-US" sz="1800" dirty="0">
                <a:solidFill>
                  <a:srgbClr val="555959"/>
                </a:solidFill>
                <a:cs typeface="Arial"/>
              </a:rPr>
              <a:t>➢	1st Essay: Use academic research to 	identify, define, and prove the problem 	exists. </a:t>
            </a:r>
          </a:p>
          <a:p>
            <a:pPr marL="457200" lvl="1" indent="0">
              <a:buNone/>
            </a:pPr>
            <a:r>
              <a:rPr lang="en-US" sz="1800" dirty="0">
                <a:solidFill>
                  <a:srgbClr val="555959"/>
                </a:solidFill>
                <a:cs typeface="Arial"/>
              </a:rPr>
              <a:t>➢	2nd Essay: Identify and </a:t>
            </a:r>
            <a:r>
              <a:rPr lang="en-US" sz="1800" dirty="0" smtClean="0">
                <a:solidFill>
                  <a:srgbClr val="555959"/>
                </a:solidFill>
                <a:cs typeface="Arial"/>
              </a:rPr>
              <a:t>convincingly	advocate for solution </a:t>
            </a:r>
            <a:r>
              <a:rPr lang="en-US" sz="1800" dirty="0">
                <a:solidFill>
                  <a:srgbClr val="555959"/>
                </a:solidFill>
                <a:cs typeface="Arial"/>
              </a:rPr>
              <a:t>ideas (policies, </a:t>
            </a:r>
            <a:r>
              <a:rPr lang="en-US" sz="1800" dirty="0" smtClean="0">
                <a:solidFill>
                  <a:srgbClr val="555959"/>
                </a:solidFill>
                <a:cs typeface="Arial"/>
              </a:rPr>
              <a:t>	proposals, recommendations) </a:t>
            </a:r>
            <a:r>
              <a:rPr lang="en-US" sz="1800" dirty="0">
                <a:solidFill>
                  <a:srgbClr val="555959"/>
                </a:solidFill>
                <a:cs typeface="Arial"/>
              </a:rPr>
              <a:t>to help </a:t>
            </a:r>
            <a:r>
              <a:rPr lang="en-US" sz="1800" dirty="0" smtClean="0">
                <a:solidFill>
                  <a:srgbClr val="555959"/>
                </a:solidFill>
                <a:cs typeface="Arial"/>
              </a:rPr>
              <a:t>	solve </a:t>
            </a:r>
            <a:r>
              <a:rPr lang="en-US" sz="1800" dirty="0">
                <a:solidFill>
                  <a:srgbClr val="555959"/>
                </a:solidFill>
                <a:cs typeface="Arial"/>
              </a:rPr>
              <a:t>the </a:t>
            </a:r>
            <a:r>
              <a:rPr lang="en-US" sz="1800" dirty="0" smtClean="0">
                <a:solidFill>
                  <a:srgbClr val="555959"/>
                </a:solidFill>
                <a:cs typeface="Arial"/>
              </a:rPr>
              <a:t>problem.</a:t>
            </a:r>
            <a:endParaRPr lang="en-US" sz="1800" dirty="0">
              <a:solidFill>
                <a:srgbClr val="555959"/>
              </a:solidFill>
              <a:cs typeface="Arial"/>
            </a:endParaRPr>
          </a:p>
        </p:txBody>
      </p:sp>
      <p:sp>
        <p:nvSpPr>
          <p:cNvPr id="5" name="Slide Number Placeholder 4"/>
          <p:cNvSpPr>
            <a:spLocks noGrp="1"/>
          </p:cNvSpPr>
          <p:nvPr>
            <p:ph type="sldNum" sz="quarter" idx="12"/>
          </p:nvPr>
        </p:nvSpPr>
        <p:spPr>
          <a:xfrm>
            <a:off x="7002206" y="6506502"/>
            <a:ext cx="2133600" cy="365125"/>
          </a:xfrm>
        </p:spPr>
        <p:txBody>
          <a:bodyPr/>
          <a:lstStyle/>
          <a:p>
            <a:fld id="{0E806263-86C0-1C41-A2C6-E3B4E633ECBC}" type="slidenum">
              <a:rPr lang="en-US" b="1" smtClean="0">
                <a:solidFill>
                  <a:schemeClr val="bg1"/>
                </a:solidFill>
                <a:latin typeface="Arial"/>
                <a:cs typeface="Arial"/>
              </a:rPr>
              <a:t>1</a:t>
            </a:fld>
            <a:endParaRPr lang="en-US" b="1" dirty="0">
              <a:solidFill>
                <a:schemeClr val="bg1"/>
              </a:solidFill>
              <a:latin typeface="Arial"/>
              <a:cs typeface="Arial"/>
            </a:endParaRPr>
          </a:p>
        </p:txBody>
      </p:sp>
      <p:sp>
        <p:nvSpPr>
          <p:cNvPr id="7" name="TextBox 6"/>
          <p:cNvSpPr txBox="1"/>
          <p:nvPr/>
        </p:nvSpPr>
        <p:spPr>
          <a:xfrm>
            <a:off x="5178323" y="467019"/>
            <a:ext cx="3965677" cy="338554"/>
          </a:xfrm>
          <a:prstGeom prst="rect">
            <a:avLst/>
          </a:prstGeom>
          <a:noFill/>
        </p:spPr>
        <p:txBody>
          <a:bodyPr wrap="square" rtlCol="0">
            <a:spAutoFit/>
          </a:bodyPr>
          <a:lstStyle/>
          <a:p>
            <a:pPr algn="r"/>
            <a:r>
              <a:rPr lang="en-US" sz="1600" b="1" dirty="0" smtClean="0">
                <a:solidFill>
                  <a:srgbClr val="F9DA14"/>
                </a:solidFill>
                <a:latin typeface="Arial"/>
                <a:cs typeface="Arial"/>
              </a:rPr>
              <a:t>Anita W. Fischer</a:t>
            </a:r>
            <a:endParaRPr lang="en-US" sz="1600" dirty="0">
              <a:solidFill>
                <a:schemeClr val="bg1"/>
              </a:solidFill>
            </a:endParaRPr>
          </a:p>
        </p:txBody>
      </p:sp>
      <p:sp>
        <p:nvSpPr>
          <p:cNvPr id="4" name="TextBox 3"/>
          <p:cNvSpPr txBox="1"/>
          <p:nvPr/>
        </p:nvSpPr>
        <p:spPr>
          <a:xfrm>
            <a:off x="5570733" y="5286590"/>
            <a:ext cx="3519304" cy="523220"/>
          </a:xfrm>
          <a:prstGeom prst="rect">
            <a:avLst/>
          </a:prstGeom>
          <a:noFill/>
        </p:spPr>
        <p:txBody>
          <a:bodyPr wrap="square" rtlCol="0">
            <a:spAutoFit/>
          </a:bodyPr>
          <a:lstStyle/>
          <a:p>
            <a:r>
              <a:rPr lang="en-US" sz="1400" i="1" dirty="0" smtClean="0">
                <a:solidFill>
                  <a:schemeClr val="tx1">
                    <a:lumMod val="65000"/>
                    <a:lumOff val="35000"/>
                  </a:schemeClr>
                </a:solidFill>
                <a:latin typeface="Arial"/>
                <a:cs typeface="Arial"/>
              </a:rPr>
              <a:t>Image from student paper on the health effects of air pollution in Chinese cities.</a:t>
            </a:r>
            <a:endParaRPr lang="en-US" sz="1400" i="1" dirty="0">
              <a:solidFill>
                <a:schemeClr val="tx1">
                  <a:lumMod val="65000"/>
                  <a:lumOff val="35000"/>
                </a:schemeClr>
              </a:solidFill>
              <a:latin typeface="Arial"/>
              <a:cs typeface="Arial"/>
            </a:endParaRPr>
          </a:p>
        </p:txBody>
      </p:sp>
      <p:pic>
        <p:nvPicPr>
          <p:cNvPr id="8"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590" y="2328687"/>
            <a:ext cx="2890179" cy="2994189"/>
          </a:xfrm>
          <a:prstGeom prst="rect">
            <a:avLst/>
          </a:prstGeom>
        </p:spPr>
      </p:pic>
    </p:spTree>
    <p:extLst>
      <p:ext uri="{BB962C8B-B14F-4D97-AF65-F5344CB8AC3E}">
        <p14:creationId xmlns:p14="http://schemas.microsoft.com/office/powerpoint/2010/main" val="6234807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522524"/>
            <a:ext cx="2133600" cy="365125"/>
          </a:xfrm>
        </p:spPr>
        <p:txBody>
          <a:bodyPr/>
          <a:lstStyle/>
          <a:p>
            <a:fld id="{0E806263-86C0-1C41-A2C6-E3B4E633ECBC}" type="slidenum">
              <a:rPr lang="en-US" b="1" smtClean="0">
                <a:solidFill>
                  <a:schemeClr val="bg1"/>
                </a:solidFill>
                <a:latin typeface="Arial"/>
                <a:cs typeface="Arial"/>
              </a:rPr>
              <a:t>2</a:t>
            </a:fld>
            <a:endParaRPr lang="en-US" b="1" dirty="0">
              <a:solidFill>
                <a:schemeClr val="bg1"/>
              </a:solidFill>
              <a:latin typeface="Arial"/>
              <a:cs typeface="Arial"/>
            </a:endParaRPr>
          </a:p>
        </p:txBody>
      </p:sp>
      <p:sp>
        <p:nvSpPr>
          <p:cNvPr id="6" name="TextBox 5"/>
          <p:cNvSpPr txBox="1"/>
          <p:nvPr/>
        </p:nvSpPr>
        <p:spPr>
          <a:xfrm>
            <a:off x="5178323" y="532567"/>
            <a:ext cx="3965677" cy="338554"/>
          </a:xfrm>
          <a:prstGeom prst="rect">
            <a:avLst/>
          </a:prstGeom>
          <a:noFill/>
        </p:spPr>
        <p:txBody>
          <a:bodyPr wrap="square" rtlCol="0">
            <a:spAutoFit/>
          </a:bodyPr>
          <a:lstStyle/>
          <a:p>
            <a:pPr algn="r"/>
            <a:r>
              <a:rPr lang="en-US" sz="1600" b="1" dirty="0" smtClean="0">
                <a:solidFill>
                  <a:srgbClr val="F9DA14"/>
                </a:solidFill>
                <a:cs typeface="Arial"/>
              </a:rPr>
              <a:t>Anita W. Fischer</a:t>
            </a:r>
            <a:endParaRPr lang="en-US" sz="1600" dirty="0">
              <a:solidFill>
                <a:schemeClr val="bg1"/>
              </a:solidFill>
            </a:endParaRPr>
          </a:p>
        </p:txBody>
      </p:sp>
      <p:sp>
        <p:nvSpPr>
          <p:cNvPr id="9" name="TextBox 8"/>
          <p:cNvSpPr txBox="1"/>
          <p:nvPr/>
        </p:nvSpPr>
        <p:spPr>
          <a:xfrm>
            <a:off x="5178323" y="5464417"/>
            <a:ext cx="3965677" cy="523220"/>
          </a:xfrm>
          <a:prstGeom prst="rect">
            <a:avLst/>
          </a:prstGeom>
          <a:noFill/>
        </p:spPr>
        <p:txBody>
          <a:bodyPr wrap="square" rtlCol="0">
            <a:spAutoFit/>
          </a:bodyPr>
          <a:lstStyle/>
          <a:p>
            <a:r>
              <a:rPr lang="en-US" sz="1400" i="1" dirty="0" smtClean="0">
                <a:solidFill>
                  <a:schemeClr val="tx1">
                    <a:lumMod val="65000"/>
                    <a:lumOff val="35000"/>
                  </a:schemeClr>
                </a:solidFill>
                <a:latin typeface="Arial"/>
                <a:cs typeface="Arial"/>
              </a:rPr>
              <a:t>Image from student paper on the health effects of plastic waste accumulation in our oceans.</a:t>
            </a:r>
            <a:endParaRPr lang="en-US" sz="1400" i="1" dirty="0">
              <a:solidFill>
                <a:schemeClr val="tx1">
                  <a:lumMod val="65000"/>
                  <a:lumOff val="35000"/>
                </a:schemeClr>
              </a:solidFill>
              <a:latin typeface="Arial"/>
              <a:cs typeface="Arial"/>
            </a:endParaRPr>
          </a:p>
        </p:txBody>
      </p:sp>
      <p:sp>
        <p:nvSpPr>
          <p:cNvPr id="10" name="Title 1"/>
          <p:cNvSpPr>
            <a:spLocks noGrp="1"/>
          </p:cNvSpPr>
          <p:nvPr>
            <p:ph type="title"/>
          </p:nvPr>
        </p:nvSpPr>
        <p:spPr>
          <a:xfrm>
            <a:off x="-35609" y="1025362"/>
            <a:ext cx="9234504" cy="973864"/>
          </a:xfrm>
        </p:spPr>
        <p:txBody>
          <a:bodyPr>
            <a:normAutofit fontScale="90000"/>
          </a:bodyPr>
          <a:lstStyle/>
          <a:p>
            <a:r>
              <a:rPr lang="en-US" sz="4000" dirty="0" smtClean="0"/>
              <a:t>Writing 39C: Argument and Research</a:t>
            </a:r>
            <a:br>
              <a:rPr lang="en-US" sz="4000" dirty="0" smtClean="0"/>
            </a:br>
            <a:r>
              <a:rPr lang="en-US" sz="2600" dirty="0" smtClean="0">
                <a:solidFill>
                  <a:schemeClr val="tx2">
                    <a:lumMod val="60000"/>
                    <a:lumOff val="40000"/>
                  </a:schemeClr>
                </a:solidFill>
              </a:rPr>
              <a:t>Theme</a:t>
            </a:r>
            <a:r>
              <a:rPr lang="en-US" sz="2600" dirty="0">
                <a:solidFill>
                  <a:schemeClr val="tx2">
                    <a:lumMod val="60000"/>
                    <a:lumOff val="40000"/>
                  </a:schemeClr>
                </a:solidFill>
              </a:rPr>
              <a:t>: Healthcare and </a:t>
            </a:r>
            <a:r>
              <a:rPr lang="en-US" sz="2600" dirty="0" smtClean="0">
                <a:solidFill>
                  <a:schemeClr val="tx2">
                    <a:lumMod val="60000"/>
                    <a:lumOff val="40000"/>
                  </a:schemeClr>
                </a:solidFill>
              </a:rPr>
              <a:t>Medicine</a:t>
            </a:r>
            <a:r>
              <a:rPr lang="en-US" sz="2800" b="1" dirty="0"/>
              <a:t/>
            </a:r>
            <a:br>
              <a:rPr lang="en-US" sz="2800" b="1" dirty="0"/>
            </a:br>
            <a:r>
              <a:rPr lang="en-US" sz="2000" i="1" dirty="0" smtClean="0">
                <a:solidFill>
                  <a:srgbClr val="555959"/>
                </a:solidFill>
              </a:rPr>
              <a:t>Fall 2016 and Winter 2017</a:t>
            </a:r>
            <a:endParaRPr lang="en-US" sz="2000" i="1" dirty="0">
              <a:solidFill>
                <a:srgbClr val="555959"/>
              </a:solidFill>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5497285" y="2399431"/>
            <a:ext cx="3296097" cy="2988998"/>
          </a:xfrm>
          <a:prstGeom prst="rect">
            <a:avLst/>
          </a:prstGeom>
          <a:noFill/>
        </p:spPr>
      </p:pic>
      <p:sp>
        <p:nvSpPr>
          <p:cNvPr id="12" name="TextBox 11"/>
          <p:cNvSpPr txBox="1"/>
          <p:nvPr/>
        </p:nvSpPr>
        <p:spPr>
          <a:xfrm>
            <a:off x="308428" y="1998550"/>
            <a:ext cx="5025571" cy="4047262"/>
          </a:xfrm>
          <a:prstGeom prst="rect">
            <a:avLst/>
          </a:prstGeom>
          <a:noFill/>
        </p:spPr>
        <p:txBody>
          <a:bodyPr wrap="square" rtlCol="0">
            <a:spAutoFit/>
          </a:bodyPr>
          <a:lstStyle/>
          <a:p>
            <a:pPr lvl="1"/>
            <a:endParaRPr lang="en-US" sz="1700" dirty="0" smtClean="0">
              <a:solidFill>
                <a:srgbClr val="555959"/>
              </a:solidFill>
              <a:cs typeface="Arial"/>
            </a:endParaRPr>
          </a:p>
          <a:p>
            <a:pPr marL="342900" indent="-342900">
              <a:buFont typeface="+mj-lt"/>
              <a:buAutoNum type="arabicPeriod" startAt="2"/>
            </a:pPr>
            <a:r>
              <a:rPr lang="en-US" sz="1600" dirty="0" smtClean="0">
                <a:solidFill>
                  <a:srgbClr val="555959"/>
                </a:solidFill>
                <a:cs typeface="Arial"/>
              </a:rPr>
              <a:t>Model </a:t>
            </a:r>
            <a:r>
              <a:rPr lang="en-US" sz="1600" dirty="0">
                <a:solidFill>
                  <a:srgbClr val="555959"/>
                </a:solidFill>
                <a:cs typeface="Arial"/>
              </a:rPr>
              <a:t>how to generate a </a:t>
            </a:r>
            <a:r>
              <a:rPr lang="en-US" sz="1600" dirty="0" smtClean="0">
                <a:solidFill>
                  <a:srgbClr val="555959"/>
                </a:solidFill>
                <a:cs typeface="Arial"/>
              </a:rPr>
              <a:t>problem statement that </a:t>
            </a:r>
            <a:r>
              <a:rPr lang="en-US" sz="1600" dirty="0">
                <a:solidFill>
                  <a:srgbClr val="555959"/>
                </a:solidFill>
                <a:cs typeface="Arial"/>
              </a:rPr>
              <a:t>considers sustainability within our </a:t>
            </a:r>
            <a:r>
              <a:rPr lang="en-US" sz="1600" dirty="0" smtClean="0">
                <a:solidFill>
                  <a:srgbClr val="555959"/>
                </a:solidFill>
                <a:cs typeface="Arial"/>
              </a:rPr>
              <a:t>theme, driven by available research.</a:t>
            </a:r>
          </a:p>
          <a:p>
            <a:pPr marL="342900" indent="-342900">
              <a:buFont typeface="+mj-lt"/>
              <a:buAutoNum type="arabicPeriod" startAt="2"/>
            </a:pPr>
            <a:endParaRPr lang="en-US" sz="1600" dirty="0" smtClean="0">
              <a:solidFill>
                <a:srgbClr val="555959"/>
              </a:solidFill>
              <a:cs typeface="Arial"/>
            </a:endParaRPr>
          </a:p>
          <a:p>
            <a:pPr marL="342900" indent="-342900">
              <a:buFont typeface="+mj-lt"/>
              <a:buAutoNum type="arabicPeriod" startAt="2"/>
            </a:pPr>
            <a:r>
              <a:rPr lang="en-US" sz="1600" dirty="0" smtClean="0">
                <a:solidFill>
                  <a:srgbClr val="555959"/>
                </a:solidFill>
                <a:cs typeface="Arial"/>
              </a:rPr>
              <a:t>My model example</a:t>
            </a:r>
            <a:r>
              <a:rPr lang="en-US" sz="1600" dirty="0">
                <a:solidFill>
                  <a:srgbClr val="555959"/>
                </a:solidFill>
                <a:cs typeface="Arial"/>
              </a:rPr>
              <a:t>: Environment &amp; Healthcare </a:t>
            </a:r>
            <a:r>
              <a:rPr lang="en-US" sz="1600" dirty="0">
                <a:solidFill>
                  <a:srgbClr val="555959"/>
                </a:solidFill>
                <a:cs typeface="Arial"/>
                <a:sym typeface="Wingdings"/>
              </a:rPr>
              <a:t> Biohazard waste?  </a:t>
            </a:r>
            <a:r>
              <a:rPr lang="en-US" sz="1600" dirty="0" smtClean="0">
                <a:solidFill>
                  <a:srgbClr val="555959"/>
                </a:solidFill>
                <a:cs typeface="Arial"/>
                <a:sym typeface="Wingdings"/>
              </a:rPr>
              <a:t>Recycling medical materials </a:t>
            </a:r>
            <a:r>
              <a:rPr lang="en-US" sz="1600" dirty="0">
                <a:solidFill>
                  <a:srgbClr val="555959"/>
                </a:solidFill>
                <a:cs typeface="Arial"/>
                <a:sym typeface="Wingdings"/>
              </a:rPr>
              <a:t> </a:t>
            </a:r>
            <a:r>
              <a:rPr lang="en-US" sz="1600" dirty="0" smtClean="0">
                <a:solidFill>
                  <a:srgbClr val="555959"/>
                </a:solidFill>
                <a:cs typeface="Arial"/>
                <a:sym typeface="Wingdings"/>
              </a:rPr>
              <a:t>Needle disposal!  Drug users  </a:t>
            </a:r>
            <a:r>
              <a:rPr lang="en-US" sz="1600" i="1" dirty="0" smtClean="0">
                <a:solidFill>
                  <a:srgbClr val="555959"/>
                </a:solidFill>
                <a:cs typeface="Arial"/>
                <a:sym typeface="Wingdings"/>
              </a:rPr>
              <a:t>Homeless</a:t>
            </a:r>
            <a:r>
              <a:rPr lang="en-US" sz="1600" dirty="0" smtClean="0">
                <a:solidFill>
                  <a:srgbClr val="555959"/>
                </a:solidFill>
                <a:cs typeface="Arial"/>
                <a:sym typeface="Wingdings"/>
              </a:rPr>
              <a:t> drug users  “The problem </a:t>
            </a:r>
            <a:r>
              <a:rPr lang="en-US" sz="1600" dirty="0">
                <a:solidFill>
                  <a:srgbClr val="555959"/>
                </a:solidFill>
                <a:cs typeface="Arial"/>
                <a:sym typeface="Wingdings"/>
              </a:rPr>
              <a:t>of needle disposal </a:t>
            </a:r>
            <a:r>
              <a:rPr lang="en-US" sz="1600" dirty="0" smtClean="0">
                <a:solidFill>
                  <a:srgbClr val="555959"/>
                </a:solidFill>
                <a:cs typeface="Arial"/>
                <a:sym typeface="Wingdings"/>
              </a:rPr>
              <a:t>by homeless </a:t>
            </a:r>
            <a:r>
              <a:rPr lang="en-US" sz="1600" dirty="0">
                <a:solidFill>
                  <a:srgbClr val="555959"/>
                </a:solidFill>
                <a:cs typeface="Arial"/>
                <a:sym typeface="Wingdings"/>
              </a:rPr>
              <a:t>drug users in Los Angeles.</a:t>
            </a:r>
            <a:r>
              <a:rPr lang="en-US" sz="1600" dirty="0" smtClean="0">
                <a:solidFill>
                  <a:srgbClr val="555959"/>
                </a:solidFill>
                <a:cs typeface="Arial"/>
                <a:sym typeface="Wingdings"/>
              </a:rPr>
              <a:t>”</a:t>
            </a:r>
          </a:p>
          <a:p>
            <a:pPr marL="342900" indent="-342900">
              <a:buFont typeface="+mj-lt"/>
              <a:buAutoNum type="arabicPeriod" startAt="2"/>
            </a:pPr>
            <a:endParaRPr lang="en-US" sz="1600" dirty="0">
              <a:solidFill>
                <a:srgbClr val="555959"/>
              </a:solidFill>
              <a:cs typeface="Arial"/>
              <a:sym typeface="Wingdings"/>
            </a:endParaRPr>
          </a:p>
          <a:p>
            <a:pPr marL="342900" indent="-342900">
              <a:buFont typeface="+mj-lt"/>
              <a:buAutoNum type="arabicPeriod" startAt="2"/>
            </a:pPr>
            <a:r>
              <a:rPr lang="en-US" sz="1600" dirty="0" smtClean="0">
                <a:solidFill>
                  <a:srgbClr val="555959"/>
                </a:solidFill>
                <a:cs typeface="Arial"/>
              </a:rPr>
              <a:t>Student topic examples from Fall 2016: </a:t>
            </a:r>
            <a:r>
              <a:rPr lang="en-US" sz="1600" dirty="0">
                <a:solidFill>
                  <a:srgbClr val="555959"/>
                </a:solidFill>
                <a:cs typeface="Arial"/>
              </a:rPr>
              <a:t>	</a:t>
            </a:r>
            <a:endParaRPr lang="en-US" sz="1600" dirty="0" smtClean="0">
              <a:solidFill>
                <a:srgbClr val="555959"/>
              </a:solidFill>
              <a:cs typeface="Arial"/>
            </a:endParaRPr>
          </a:p>
          <a:p>
            <a:pPr lvl="1"/>
            <a:r>
              <a:rPr lang="en-US" sz="1600" dirty="0" smtClean="0">
                <a:solidFill>
                  <a:srgbClr val="555959"/>
                </a:solidFill>
                <a:cs typeface="Arial"/>
              </a:rPr>
              <a:t>➢</a:t>
            </a:r>
            <a:r>
              <a:rPr lang="en-US" sz="1600" dirty="0">
                <a:solidFill>
                  <a:srgbClr val="555959"/>
                </a:solidFill>
                <a:cs typeface="Arial"/>
              </a:rPr>
              <a:t>	Health effects of air pollution in </a:t>
            </a:r>
            <a:r>
              <a:rPr lang="en-US" sz="1600" dirty="0" smtClean="0">
                <a:solidFill>
                  <a:srgbClr val="555959"/>
                </a:solidFill>
                <a:cs typeface="Arial"/>
              </a:rPr>
              <a:t>	Chinese cities.</a:t>
            </a:r>
          </a:p>
          <a:p>
            <a:pPr lvl="1"/>
            <a:r>
              <a:rPr lang="en-US" sz="1600" dirty="0" smtClean="0">
                <a:solidFill>
                  <a:srgbClr val="555959"/>
                </a:solidFill>
                <a:cs typeface="Arial"/>
              </a:rPr>
              <a:t>➢</a:t>
            </a:r>
            <a:r>
              <a:rPr lang="en-US" sz="1600" dirty="0">
                <a:solidFill>
                  <a:srgbClr val="555959"/>
                </a:solidFill>
                <a:cs typeface="Arial"/>
              </a:rPr>
              <a:t>	Health effects of plastic waste </a:t>
            </a:r>
            <a:r>
              <a:rPr lang="en-US" sz="1600" dirty="0" smtClean="0">
                <a:solidFill>
                  <a:srgbClr val="555959"/>
                </a:solidFill>
                <a:cs typeface="Arial"/>
              </a:rPr>
              <a:t>	accumulation </a:t>
            </a:r>
            <a:r>
              <a:rPr lang="en-US" sz="1600" dirty="0">
                <a:solidFill>
                  <a:srgbClr val="555959"/>
                </a:solidFill>
                <a:cs typeface="Arial"/>
              </a:rPr>
              <a:t>in </a:t>
            </a:r>
            <a:r>
              <a:rPr lang="en-US" sz="1600" dirty="0" smtClean="0">
                <a:solidFill>
                  <a:srgbClr val="555959"/>
                </a:solidFill>
                <a:cs typeface="Arial"/>
              </a:rPr>
              <a:t>oceans.</a:t>
            </a:r>
            <a:endParaRPr lang="en-US" sz="1600" dirty="0">
              <a:solidFill>
                <a:srgbClr val="555959"/>
              </a:solidFill>
              <a:cs typeface="Arial"/>
            </a:endParaRPr>
          </a:p>
        </p:txBody>
      </p:sp>
    </p:spTree>
    <p:extLst>
      <p:ext uri="{BB962C8B-B14F-4D97-AF65-F5344CB8AC3E}">
        <p14:creationId xmlns:p14="http://schemas.microsoft.com/office/powerpoint/2010/main" val="10152205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UCI 2015 Powerpoint Colors">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slidetemplate" id="{A6AD08F3-8560-7947-8E26-14BF09DF332C}" vid="{1D6B9966-5069-B347-BFA6-3E981E4E2F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slidetemplate</Template>
  <TotalTime>261</TotalTime>
  <Words>458</Words>
  <Application>Microsoft Macintosh PowerPoint</Application>
  <PresentationFormat>On-screen Show (4:3)</PresentationFormat>
  <Paragraphs>36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Writing 39C: Argument and Research Theme: Healthcare and Medicine Fall 2016 and Winter 2017</vt:lpstr>
      <vt:lpstr>Writing 39C: Argument and Research Theme: Healthcare and Medicine Fall 2016 and Winter 2017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&lt;Course Name&gt; &lt;Quarter &amp; Year plan to teach&gt;</dc:title>
  <dc:creator>John McCollum</dc:creator>
  <cp:lastModifiedBy>Paul Harris</cp:lastModifiedBy>
  <cp:revision>29</cp:revision>
  <cp:lastPrinted>2015-06-24T16:58:49Z</cp:lastPrinted>
  <dcterms:created xsi:type="dcterms:W3CDTF">2016-10-24T17:07:55Z</dcterms:created>
  <dcterms:modified xsi:type="dcterms:W3CDTF">2016-12-03T00:27:35Z</dcterms:modified>
</cp:coreProperties>
</file>